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7559675" cx="10080625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9" name="Shape 49"/>
          <p:cNvSpPr txBox="1"/>
          <p:nvPr>
            <p:ph idx="3"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0" name="Shape 50"/>
          <p:cNvSpPr txBox="1"/>
          <p:nvPr>
            <p:ph idx="4"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5" name="Shape 55"/>
          <p:cNvSpPr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Shape 56"/>
          <p:cNvSpPr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" name="Shape 21"/>
          <p:cNvSpPr txBox="1"/>
          <p:nvPr>
            <p:ph idx="2"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0" name="Shape 30"/>
          <p:cNvSpPr txBox="1"/>
          <p:nvPr>
            <p:ph idx="3"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5" name="Shape 35"/>
          <p:cNvSpPr txBox="1"/>
          <p:nvPr>
            <p:ph idx="3"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722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71600" y="720"/>
            <a:ext cx="11521440" cy="755964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Basketball MoCap Trainer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 txBox="1"/>
          <p:nvPr/>
        </p:nvSpPr>
        <p:spPr>
          <a:xfrm>
            <a:off x="-91440" y="247356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collection of </a:t>
            </a:r>
            <a:r>
              <a:rPr lang="en-US" sz="3200">
                <a:solidFill>
                  <a:srgbClr val="FFFFFF"/>
                </a:solidFill>
              </a:rPr>
              <a:t>UI mockups and overall design choices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show how our technology is intended to be used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/>
        </p:nvSpPr>
        <p:spPr>
          <a:xfrm>
            <a:off x="548640" y="5486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 In coaching mode, the c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oach chooses t</a:t>
            </a:r>
            <a:r>
              <a:rPr lang="en-US" sz="3200"/>
              <a:t>he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player’s best motions, and the ML algorithm considers those chosen body movements to be the standard to train the classifier with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1840" y="2560320"/>
            <a:ext cx="6095520" cy="457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 rotWithShape="1">
          <a:blip r:embed="rId4">
            <a:alphaModFix/>
          </a:blip>
          <a:srcRect b="0" l="20619" r="16542" t="0"/>
          <a:stretch/>
        </p:blipFill>
        <p:spPr>
          <a:xfrm>
            <a:off x="1243080" y="4348440"/>
            <a:ext cx="1147680" cy="21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8760" y="3840480"/>
            <a:ext cx="1774440" cy="75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324" y="135176"/>
            <a:ext cx="7133724" cy="713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1" y="6979775"/>
            <a:ext cx="71724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*Sketch of the coach input screen, in which the coach can choose to keep or throw away certain examples of their user.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/>
        </p:nvSpPr>
        <p:spPr>
          <a:xfrm>
            <a:off x="457200" y="2743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time and money allows, also have professionals come into the studio, and record their motions. Then, users can train on their own milestones, as well as compare to professional movements 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652120"/>
            <a:ext cx="3230640" cy="457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 rotWithShape="1">
          <a:blip r:embed="rId4">
            <a:alphaModFix/>
          </a:blip>
          <a:srcRect b="0" l="20619" r="16542" t="0"/>
          <a:stretch/>
        </p:blipFill>
        <p:spPr>
          <a:xfrm>
            <a:off x="2614680" y="4257000"/>
            <a:ext cx="1147680" cy="21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0360" y="3749040"/>
            <a:ext cx="1774440" cy="75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71600" y="720"/>
            <a:ext cx="11521440" cy="755964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/>
        </p:nvSpPr>
        <p:spPr>
          <a:xfrm>
            <a:off x="-146725" y="301320"/>
            <a:ext cx="907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</a:rPr>
              <a:t>A note on Inputs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-91440" y="2473560"/>
            <a:ext cx="9071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999" lvl="0" marL="431999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US" sz="3200">
                <a:solidFill>
                  <a:srgbClr val="FFFFFF"/>
                </a:solidFill>
              </a:rPr>
              <a:t>Our team is still currently deciding between using the Kinect as an input and several cameras, so both cases are described here.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71600" y="360"/>
            <a:ext cx="11521440" cy="755964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-750600" y="18288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Camera Setup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4">
            <a:alphaModFix/>
          </a:blip>
          <a:srcRect b="1790" l="24672" r="25570" t="2153"/>
          <a:stretch/>
        </p:blipFill>
        <p:spPr>
          <a:xfrm>
            <a:off x="3200400" y="3566160"/>
            <a:ext cx="1188720" cy="15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 rotWithShape="1">
          <a:blip r:embed="rId4">
            <a:alphaModFix/>
          </a:blip>
          <a:srcRect b="1790" l="24672" r="25570" t="2153"/>
          <a:stretch/>
        </p:blipFill>
        <p:spPr>
          <a:xfrm>
            <a:off x="4480560" y="5200560"/>
            <a:ext cx="1371600" cy="184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4">
            <a:alphaModFix/>
          </a:blip>
          <a:srcRect b="1790" l="24672" r="25570" t="2153"/>
          <a:stretch/>
        </p:blipFill>
        <p:spPr>
          <a:xfrm>
            <a:off x="7680960" y="4023360"/>
            <a:ext cx="1158480" cy="155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 rotWithShape="1">
          <a:blip r:embed="rId5">
            <a:alphaModFix/>
          </a:blip>
          <a:srcRect b="12291" l="25904" r="20187" t="18357"/>
          <a:stretch/>
        </p:blipFill>
        <p:spPr>
          <a:xfrm>
            <a:off x="4901760" y="2194560"/>
            <a:ext cx="2322000" cy="257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00400" y="2834640"/>
            <a:ext cx="776520" cy="79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3440" y="4572000"/>
            <a:ext cx="776520" cy="79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18840" y="3474720"/>
            <a:ext cx="776520" cy="79524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-3474720" y="2371320"/>
            <a:ext cx="9071640" cy="1310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Three PS Eyes</a:t>
            </a:r>
            <a:b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&amp; Motion </a:t>
            </a:r>
            <a:endParaRPr b="0" i="0" sz="4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Capture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173" y="301327"/>
            <a:ext cx="6637550" cy="663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71600" y="360"/>
            <a:ext cx="11521440" cy="755964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-750600" y="18288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</a:rPr>
              <a:t>Kinect </a:t>
            </a: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Setup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4">
            <a:alphaModFix/>
          </a:blip>
          <a:srcRect b="0" l="20619" r="16542" t="0"/>
          <a:stretch/>
        </p:blipFill>
        <p:spPr>
          <a:xfrm>
            <a:off x="3291840" y="4257000"/>
            <a:ext cx="1147680" cy="21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7520" y="3749040"/>
            <a:ext cx="1774440" cy="75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6">
            <a:alphaModFix/>
          </a:blip>
          <a:srcRect b="2614" l="15243" r="22145" t="4810"/>
          <a:stretch/>
        </p:blipFill>
        <p:spPr>
          <a:xfrm>
            <a:off x="5065920" y="2377800"/>
            <a:ext cx="2432160" cy="320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-2945160" y="1219680"/>
            <a:ext cx="9071640" cy="2621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</a:rPr>
              <a:t>One kinect connected</a:t>
            </a:r>
            <a:endParaRPr sz="44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</a:rPr>
              <a:t>to the DTW model and</a:t>
            </a:r>
            <a:endParaRPr sz="44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</a:rPr>
              <a:t>user interface.</a:t>
            </a:r>
            <a:endParaRPr sz="4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71600" y="720"/>
            <a:ext cx="11521440" cy="7559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-146725" y="301320"/>
            <a:ext cx="907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</a:rPr>
              <a:t>A note on micro:bits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-91440" y="2473560"/>
            <a:ext cx="9071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999" lvl="0" marL="431999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US" sz="3200">
                <a:solidFill>
                  <a:srgbClr val="FFFFFF"/>
                </a:solidFill>
              </a:rPr>
              <a:t>While micro:bits are not a part of our minimum viable product, we would still like to incorporate them into future iterations and, as such, they are inluded here. 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71600" y="360"/>
            <a:ext cx="11521440" cy="7559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-146700" y="213160"/>
            <a:ext cx="9071700" cy="13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Microbit use</a:t>
            </a:r>
            <a:b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4400">
                <a:solidFill>
                  <a:srgbClr val="FFFFFF"/>
                </a:solidFill>
              </a:rPr>
              <a:t>for more precise tracking</a:t>
            </a: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 b="0" l="33322" r="30738" t="0"/>
          <a:stretch/>
        </p:blipFill>
        <p:spPr>
          <a:xfrm>
            <a:off x="695501" y="1769050"/>
            <a:ext cx="2687775" cy="56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4880" y="4846320"/>
            <a:ext cx="2093040" cy="176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Shape 118"/>
          <p:cNvCxnSpPr/>
          <p:nvPr/>
        </p:nvCxnSpPr>
        <p:spPr>
          <a:xfrm>
            <a:off x="2101600" y="2697300"/>
            <a:ext cx="3476100" cy="2057700"/>
          </a:xfrm>
          <a:prstGeom prst="straightConnector1">
            <a:avLst/>
          </a:prstGeom>
          <a:noFill/>
          <a:ln cap="flat" cmpd="sng" w="182875">
            <a:solidFill>
              <a:srgbClr val="CE181E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119" name="Shape 119"/>
          <p:cNvSpPr txBox="1"/>
          <p:nvPr/>
        </p:nvSpPr>
        <p:spPr>
          <a:xfrm>
            <a:off x="2286000" y="2135160"/>
            <a:ext cx="9071640" cy="1965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One microbit</a:t>
            </a:r>
            <a:b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strapped to each wrist,</a:t>
            </a:r>
            <a:b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streaming wirelessly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71600" y="360"/>
            <a:ext cx="11521440" cy="7559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-146700" y="216705"/>
            <a:ext cx="907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by Clients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1815440" y="1478805"/>
            <a:ext cx="9071700" cy="3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While the coach is there,</a:t>
            </a:r>
            <a:b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400">
                <a:solidFill>
                  <a:srgbClr val="FFFFFF"/>
                </a:solidFill>
              </a:rPr>
              <a:t>they </a:t>
            </a: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will teach correct form.</a:t>
            </a:r>
            <a:b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With motion cap, that form</a:t>
            </a:r>
            <a:b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will be recorded and </a:t>
            </a:r>
            <a:b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fed to ML Algorithms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4">
            <a:alphaModFix/>
          </a:blip>
          <a:srcRect b="0" l="17749" r="16814" t="0"/>
          <a:stretch/>
        </p:blipFill>
        <p:spPr>
          <a:xfrm>
            <a:off x="795899" y="2968675"/>
            <a:ext cx="1971777" cy="36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5">
            <a:alphaModFix/>
          </a:blip>
          <a:srcRect b="0" l="20619" r="16542" t="0"/>
          <a:stretch/>
        </p:blipFill>
        <p:spPr>
          <a:xfrm>
            <a:off x="-777240" y="4363680"/>
            <a:ext cx="1147681" cy="214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051560" y="3855720"/>
            <a:ext cx="1774441" cy="75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399" y="301326"/>
            <a:ext cx="6704026" cy="670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1902401" y="6683450"/>
            <a:ext cx="71724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*Sketch of the initial startup screen, in which the user will choose whether they are with a coach for training or by themselves.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